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5" r:id="rId4"/>
    <p:sldId id="258" r:id="rId5"/>
    <p:sldId id="259" r:id="rId6"/>
    <p:sldId id="260" r:id="rId7"/>
    <p:sldId id="261" r:id="rId8"/>
    <p:sldId id="266" r:id="rId9"/>
    <p:sldId id="262" r:id="rId10"/>
    <p:sldId id="263" r:id="rId11"/>
    <p:sldId id="264"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113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09CAF0-8687-44FF-A44A-B1689757FC5A}"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1422C-6B9A-4E21-AAF9-2897116C1953}"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9CAF0-8687-44FF-A44A-B1689757FC5A}"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9CAF0-8687-44FF-A44A-B1689757FC5A}"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09CAF0-8687-44FF-A44A-B1689757FC5A}"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09CAF0-8687-44FF-A44A-B1689757FC5A}"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1422C-6B9A-4E21-AAF9-2897116C1953}"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09CAF0-8687-44FF-A44A-B1689757FC5A}"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09CAF0-8687-44FF-A44A-B1689757FC5A}" type="datetimeFigureOut">
              <a:rPr lang="en-US" smtClean="0"/>
              <a:t>5/3/2013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B1422C-6B9A-4E21-AAF9-2897116C1953}"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09CAF0-8687-44FF-A44A-B1689757FC5A}" type="datetimeFigureOut">
              <a:rPr lang="en-US" smtClean="0"/>
              <a:t>5/3/2013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9CAF0-8687-44FF-A44A-B1689757FC5A}" type="datetimeFigureOut">
              <a:rPr lang="en-US" smtClean="0"/>
              <a:t>5/3/2013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9CAF0-8687-44FF-A44A-B1689757FC5A}"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1422C-6B9A-4E21-AAF9-2897116C1953}"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9CAF0-8687-44FF-A44A-B1689757FC5A}"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1422C-6B9A-4E21-AAF9-2897116C1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D09CAF0-8687-44FF-A44A-B1689757FC5A}" type="datetimeFigureOut">
              <a:rPr lang="en-US" smtClean="0"/>
              <a:t>5/3/2013</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B1422C-6B9A-4E21-AAF9-2897116C1953}"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733800"/>
            <a:ext cx="7543800" cy="1524000"/>
          </a:xfrm>
        </p:spPr>
        <p:txBody>
          <a:bodyPr/>
          <a:lstStyle/>
          <a:p>
            <a:r>
              <a:rPr lang="en-US" sz="7200" dirty="0" smtClean="0">
                <a:solidFill>
                  <a:srgbClr val="002060"/>
                </a:solidFill>
              </a:rPr>
              <a:t/>
            </a:r>
            <a:br>
              <a:rPr lang="en-US" sz="7200" dirty="0" smtClean="0">
                <a:solidFill>
                  <a:srgbClr val="002060"/>
                </a:solidFill>
              </a:rPr>
            </a:br>
            <a:r>
              <a:rPr lang="en-US" sz="7200" dirty="0">
                <a:solidFill>
                  <a:srgbClr val="002060"/>
                </a:solidFill>
              </a:rPr>
              <a:t/>
            </a:r>
            <a:br>
              <a:rPr lang="en-US" sz="7200" dirty="0">
                <a:solidFill>
                  <a:srgbClr val="002060"/>
                </a:solidFill>
              </a:rPr>
            </a:br>
            <a:r>
              <a:rPr lang="en-US" sz="7200" dirty="0" smtClean="0">
                <a:solidFill>
                  <a:srgbClr val="002060"/>
                </a:solidFill>
              </a:rPr>
              <a:t>Brockman Insurance  Agency</a:t>
            </a:r>
            <a:endParaRPr lang="en-US" sz="7200" dirty="0">
              <a:solidFill>
                <a:srgbClr val="002060"/>
              </a:solidFill>
            </a:endParaRPr>
          </a:p>
        </p:txBody>
      </p:sp>
      <p:sp>
        <p:nvSpPr>
          <p:cNvPr id="4" name="TextBox 3"/>
          <p:cNvSpPr txBox="1"/>
          <p:nvPr/>
        </p:nvSpPr>
        <p:spPr>
          <a:xfrm>
            <a:off x="914400" y="5638800"/>
            <a:ext cx="7239000" cy="369332"/>
          </a:xfrm>
          <a:prstGeom prst="rect">
            <a:avLst/>
          </a:prstGeom>
          <a:noFill/>
        </p:spPr>
        <p:txBody>
          <a:bodyPr wrap="square" rtlCol="0">
            <a:spAutoFit/>
          </a:bodyPr>
          <a:lstStyle/>
          <a:p>
            <a:r>
              <a:rPr lang="en-US" dirty="0" smtClean="0"/>
              <a:t>Providing Insurance with Prompt Service at Affordable </a:t>
            </a:r>
            <a:r>
              <a:rPr lang="en-US" dirty="0"/>
              <a:t>P</a:t>
            </a:r>
            <a:r>
              <a:rPr lang="en-US" dirty="0" smtClean="0"/>
              <a:t>rices. </a:t>
            </a:r>
            <a:endParaRPr lang="en-US" dirty="0"/>
          </a:p>
        </p:txBody>
      </p:sp>
      <p:pic>
        <p:nvPicPr>
          <p:cNvPr id="1026" name="Picture 2" descr="C:\Users\aforsman\AppData\Local\Microsoft\Windows\Temporary Internet Files\Content.Outlook\1DNVFBFX\BA-PIC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3409" y="304800"/>
            <a:ext cx="1676400" cy="19290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103418" y="2233810"/>
            <a:ext cx="2916382" cy="523220"/>
          </a:xfrm>
          <a:prstGeom prst="rect">
            <a:avLst/>
          </a:prstGeom>
          <a:noFill/>
        </p:spPr>
        <p:txBody>
          <a:bodyPr wrap="square" rtlCol="0">
            <a:spAutoFit/>
          </a:bodyPr>
          <a:lstStyle/>
          <a:p>
            <a:pPr algn="ctr"/>
            <a:r>
              <a:rPr lang="en-US" sz="1400" b="1" dirty="0" smtClean="0">
                <a:solidFill>
                  <a:schemeClr val="bg1"/>
                </a:solidFill>
              </a:rPr>
              <a:t>www.brockmanagency.com</a:t>
            </a:r>
          </a:p>
          <a:p>
            <a:pPr algn="ctr"/>
            <a:r>
              <a:rPr lang="en-US" sz="1400" b="1" dirty="0" smtClean="0">
                <a:solidFill>
                  <a:schemeClr val="bg1"/>
                </a:solidFill>
              </a:rPr>
              <a:t>Tel: (478) 785-6494  </a:t>
            </a:r>
            <a:endParaRPr lang="en-US" sz="1400" b="1" dirty="0">
              <a:solidFill>
                <a:schemeClr val="bg1"/>
              </a:solidFill>
            </a:endParaRPr>
          </a:p>
        </p:txBody>
      </p:sp>
    </p:spTree>
    <p:extLst>
      <p:ext uri="{BB962C8B-B14F-4D97-AF65-F5344CB8AC3E}">
        <p14:creationId xmlns:p14="http://schemas.microsoft.com/office/powerpoint/2010/main" val="479206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Second </a:t>
            </a:r>
            <a:r>
              <a:rPr lang="en-US" b="1" dirty="0">
                <a:solidFill>
                  <a:srgbClr val="002060"/>
                </a:solidFill>
              </a:rPr>
              <a:t>Opinion Tax Review </a:t>
            </a:r>
            <a:endParaRPr lang="en-US" dirty="0">
              <a:solidFill>
                <a:srgbClr val="002060"/>
              </a:solidFill>
            </a:endParaRPr>
          </a:p>
        </p:txBody>
      </p:sp>
      <p:sp>
        <p:nvSpPr>
          <p:cNvPr id="3" name="Content Placeholder 2"/>
          <p:cNvSpPr>
            <a:spLocks noGrp="1"/>
          </p:cNvSpPr>
          <p:nvPr>
            <p:ph idx="1"/>
          </p:nvPr>
        </p:nvSpPr>
        <p:spPr>
          <a:xfrm>
            <a:off x="762000" y="20782"/>
            <a:ext cx="7543800" cy="3886200"/>
          </a:xfrm>
        </p:spPr>
        <p:txBody>
          <a:bodyPr>
            <a:normAutofit fontScale="92500"/>
          </a:bodyPr>
          <a:lstStyle/>
          <a:p>
            <a:endParaRPr lang="en-US" dirty="0"/>
          </a:p>
          <a:p>
            <a:r>
              <a:rPr lang="en-US" sz="1900" dirty="0" smtClean="0"/>
              <a:t>The </a:t>
            </a:r>
            <a:r>
              <a:rPr lang="en-US" sz="1900" dirty="0"/>
              <a:t>Government Accountability Office conducted an investigation on big chain firms and found that nearly all tax returns were prepared incorrectly. Additionally, The Wall Street Journal states, “Millions of Americans are routinely failing to take deductions they are entitled to, thus overpaying their taxes by billions of dollars collectively.” These are just of few of the facts that make the “Second Opinion Tax Review” </a:t>
            </a:r>
            <a:r>
              <a:rPr lang="en-US" sz="1900" dirty="0" smtClean="0"/>
              <a:t>system the number one option for you to help address your income tax needs.</a:t>
            </a:r>
          </a:p>
          <a:p>
            <a:r>
              <a:rPr lang="en-US" sz="2200" dirty="0" smtClean="0"/>
              <a:t>Our three part analysis will help you verify that your past tax returns were properly prepared and will help you positively impact your future year’s income tax burden by providing you with a comprehensive tax minimizing “blueprint” for years to come. </a:t>
            </a:r>
            <a:endParaRPr lang="en-US" sz="2200" dirty="0"/>
          </a:p>
          <a:p>
            <a:pPr marL="0" indent="0">
              <a:buNone/>
            </a:pPr>
            <a:endParaRPr lang="en-US" dirty="0"/>
          </a:p>
        </p:txBody>
      </p:sp>
    </p:spTree>
    <p:extLst>
      <p:ext uri="{BB962C8B-B14F-4D97-AF65-F5344CB8AC3E}">
        <p14:creationId xmlns:p14="http://schemas.microsoft.com/office/powerpoint/2010/main" val="3051034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Roth </a:t>
            </a:r>
            <a:r>
              <a:rPr lang="en-US" b="1" dirty="0">
                <a:solidFill>
                  <a:srgbClr val="002060"/>
                </a:solidFill>
              </a:rPr>
              <a:t>Conversion </a:t>
            </a:r>
            <a:r>
              <a:rPr lang="en-US" b="1" dirty="0" smtClean="0">
                <a:solidFill>
                  <a:srgbClr val="002060"/>
                </a:solidFill>
              </a:rPr>
              <a:t> Analysis </a:t>
            </a:r>
            <a:endParaRPr lang="en-US" dirty="0">
              <a:solidFill>
                <a:srgbClr val="002060"/>
              </a:solidFill>
            </a:endParaRPr>
          </a:p>
        </p:txBody>
      </p:sp>
      <p:sp>
        <p:nvSpPr>
          <p:cNvPr id="4" name="Content Placeholder 3"/>
          <p:cNvSpPr>
            <a:spLocks noGrp="1"/>
          </p:cNvSpPr>
          <p:nvPr>
            <p:ph idx="1"/>
          </p:nvPr>
        </p:nvSpPr>
        <p:spPr>
          <a:xfrm>
            <a:off x="762000" y="304800"/>
            <a:ext cx="7543800" cy="3886200"/>
          </a:xfrm>
        </p:spPr>
        <p:txBody>
          <a:bodyPr>
            <a:normAutofit lnSpcReduction="10000"/>
          </a:bodyPr>
          <a:lstStyle/>
          <a:p>
            <a:endParaRPr lang="en-US" dirty="0"/>
          </a:p>
          <a:p>
            <a:r>
              <a:rPr lang="en-US" dirty="0"/>
              <a:t> The removal of the income limitation on Roth IRA conversions in 2010 opened up the flood gates to 13.5 million households with modified adjusted gross incomes over $100,000. The benefits provided by Roth IRAs and the anticipated rise in income tax rates make this the perfect storm of opportunity. </a:t>
            </a:r>
            <a:endParaRPr lang="en-US" dirty="0" smtClean="0"/>
          </a:p>
          <a:p>
            <a:r>
              <a:rPr lang="en-US" dirty="0" smtClean="0"/>
              <a:t>Our </a:t>
            </a:r>
            <a:r>
              <a:rPr lang="en-US" dirty="0"/>
              <a:t>team of CPAs will analyze your </a:t>
            </a:r>
            <a:r>
              <a:rPr lang="en-US" dirty="0" smtClean="0"/>
              <a:t>qualified retirement plans </a:t>
            </a:r>
            <a:r>
              <a:rPr lang="en-US" dirty="0"/>
              <a:t>and IRAs to help </a:t>
            </a:r>
            <a:r>
              <a:rPr lang="en-US" dirty="0" smtClean="0"/>
              <a:t>you </a:t>
            </a:r>
            <a:r>
              <a:rPr lang="en-US" dirty="0"/>
              <a:t>make informed decisions and answer the all important question, “Is a Roth Conversion Right for Me?” </a:t>
            </a:r>
          </a:p>
        </p:txBody>
      </p:sp>
    </p:spTree>
    <p:extLst>
      <p:ext uri="{BB962C8B-B14F-4D97-AF65-F5344CB8AC3E}">
        <p14:creationId xmlns:p14="http://schemas.microsoft.com/office/powerpoint/2010/main" val="361826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Brockman Insurance  Agency</a:t>
            </a:r>
            <a:endParaRPr lang="en-US" dirty="0"/>
          </a:p>
        </p:txBody>
      </p:sp>
      <p:sp>
        <p:nvSpPr>
          <p:cNvPr id="3" name="Content Placeholder 2"/>
          <p:cNvSpPr>
            <a:spLocks noGrp="1"/>
          </p:cNvSpPr>
          <p:nvPr>
            <p:ph idx="1"/>
          </p:nvPr>
        </p:nvSpPr>
        <p:spPr>
          <a:xfrm>
            <a:off x="762000" y="-609600"/>
            <a:ext cx="7543800" cy="3886200"/>
          </a:xfrm>
        </p:spPr>
        <p:txBody>
          <a:bodyPr>
            <a:normAutofit/>
          </a:bodyPr>
          <a:lstStyle/>
          <a:p>
            <a:pPr marL="0" indent="0" algn="ctr">
              <a:buNone/>
            </a:pPr>
            <a:r>
              <a:rPr lang="en-US" sz="8000" dirty="0" smtClean="0"/>
              <a:t>Thank You </a:t>
            </a:r>
            <a:endParaRPr lang="en-US" sz="8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C:\Users\aforsman\AppData\Local\Microsoft\Windows\Temporary Internet Files\Content.Outlook\1DNVFBFX\BA-PIC (2).PNG"/>
          <p:cNvPicPr>
            <a:picLocks noChangeAspect="1" noChangeArrowheads="1"/>
          </p:cNvPicPr>
          <p:nvPr/>
        </p:nvPicPr>
        <p:blipFill rotWithShape="1">
          <a:blip r:embed="rId3">
            <a:extLst>
              <a:ext uri="{28A0092B-C50C-407E-A947-70E740481C1C}">
                <a14:useLocalDpi xmlns:a14="http://schemas.microsoft.com/office/drawing/2010/main" val="0"/>
              </a:ext>
            </a:extLst>
          </a:blip>
          <a:srcRect t="13466"/>
          <a:stretch/>
        </p:blipFill>
        <p:spPr bwMode="auto">
          <a:xfrm>
            <a:off x="3764973" y="2545772"/>
            <a:ext cx="1676400" cy="166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82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
            </a:r>
            <a:br>
              <a:rPr lang="en-US" sz="2800" dirty="0"/>
            </a:br>
            <a:r>
              <a:rPr lang="en-US" sz="2700" dirty="0"/>
              <a:t>Sincerely,</a:t>
            </a:r>
            <a:br>
              <a:rPr lang="en-US" sz="2700" dirty="0"/>
            </a:br>
            <a:r>
              <a:rPr lang="en-US" sz="2700" dirty="0"/>
              <a:t/>
            </a:r>
            <a:br>
              <a:rPr lang="en-US" sz="2700" dirty="0"/>
            </a:br>
            <a:r>
              <a:rPr lang="en-US" sz="2700" b="1" dirty="0"/>
              <a:t>William Brockman</a:t>
            </a:r>
            <a:r>
              <a:rPr lang="en-US" sz="2700" dirty="0"/>
              <a:t/>
            </a:r>
            <a:br>
              <a:rPr lang="en-US" sz="2700" dirty="0"/>
            </a:br>
            <a:r>
              <a:rPr lang="en-US" sz="2700" dirty="0"/>
              <a:t>President</a:t>
            </a:r>
            <a:r>
              <a:rPr lang="en-US" sz="2800" dirty="0"/>
              <a:t/>
            </a:r>
            <a:br>
              <a:rPr lang="en-US" sz="2800" dirty="0"/>
            </a:br>
            <a:r>
              <a:rPr lang="en-US" sz="2800" dirty="0" smtClean="0"/>
              <a:t>		</a:t>
            </a:r>
            <a:endParaRPr lang="en-US" sz="2800" dirty="0">
              <a:latin typeface="+mn-lt"/>
            </a:endParaRPr>
          </a:p>
        </p:txBody>
      </p:sp>
      <p:sp>
        <p:nvSpPr>
          <p:cNvPr id="3" name="Content Placeholder 2"/>
          <p:cNvSpPr>
            <a:spLocks noGrp="1"/>
          </p:cNvSpPr>
          <p:nvPr>
            <p:ph idx="1"/>
          </p:nvPr>
        </p:nvSpPr>
        <p:spPr>
          <a:xfrm>
            <a:off x="762000" y="228600"/>
            <a:ext cx="7543800" cy="3886200"/>
          </a:xfrm>
        </p:spPr>
        <p:txBody>
          <a:bodyPr>
            <a:noAutofit/>
          </a:bodyPr>
          <a:lstStyle/>
          <a:p>
            <a:pPr marL="0" indent="0">
              <a:buNone/>
            </a:pPr>
            <a:r>
              <a:rPr lang="en-US" sz="1600" dirty="0"/>
              <a:t>Our Mission is to provide quality insurance with prompt service at affordable prices. We accomplish this by caring about your business, by knowing what insurance company to partner you with (we have access to many great insurance companies) and by giving you a quality, experienced and caring staff to take care of you.</a:t>
            </a:r>
            <a:br>
              <a:rPr lang="en-US" sz="1600" dirty="0"/>
            </a:br>
            <a:r>
              <a:rPr lang="en-US" sz="1600" dirty="0"/>
              <a:t/>
            </a:r>
            <a:br>
              <a:rPr lang="en-US" sz="1600" dirty="0"/>
            </a:br>
            <a:r>
              <a:rPr lang="en-US" sz="1600" dirty="0"/>
              <a:t>The Brockman Insurance Agency wants to be the last insurance office you ever visit. Taking care of your every need with specialized departments including Personal, Commercial and Life &amp; Health, The Brockman Insurance Agency does things the old fashioned way. From a live person to answer the phone to the friendly way you are greeted when you are in our office, you will know you have found a home at the Brockman Insurance Agency.</a:t>
            </a:r>
            <a:br>
              <a:rPr lang="en-US" sz="1600" dirty="0"/>
            </a:b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677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r>
              <a:rPr lang="en-US" dirty="0" smtClean="0"/>
              <a:t>Personal BIO</a:t>
            </a:r>
            <a:endParaRPr lang="en-US" dirty="0"/>
          </a:p>
        </p:txBody>
      </p:sp>
      <p:sp>
        <p:nvSpPr>
          <p:cNvPr id="6" name="TextBox 5"/>
          <p:cNvSpPr txBox="1"/>
          <p:nvPr/>
        </p:nvSpPr>
        <p:spPr>
          <a:xfrm>
            <a:off x="762000" y="533400"/>
            <a:ext cx="7543800" cy="3539430"/>
          </a:xfrm>
          <a:prstGeom prst="rect">
            <a:avLst/>
          </a:prstGeom>
          <a:noFill/>
        </p:spPr>
        <p:txBody>
          <a:bodyPr wrap="square" rtlCol="0">
            <a:spAutoFit/>
          </a:bodyPr>
          <a:lstStyle/>
          <a:p>
            <a:r>
              <a:rPr lang="en-US" sz="1400" dirty="0" smtClean="0"/>
              <a:t>I have been in the financial services industry for twenty-five years serving both business owners and individuals across Georgia.  I am licensed by the state of Georgia in all lines of insurance business that include: Life, Accident, Health, Property and Casualty - for personal, business, commercial and professional lines as well as Funeral Pre-need.   </a:t>
            </a:r>
          </a:p>
          <a:p>
            <a:endParaRPr lang="en-US" sz="1400" dirty="0"/>
          </a:p>
          <a:p>
            <a:r>
              <a:rPr lang="en-US" sz="1400" dirty="0" smtClean="0"/>
              <a:t>My knowledge and experience can provide you with a clear understanding of the options available to you in creating a sound financial plan for the future as well as current asset protection.   I represent the finest A+ rated insurance carriers in the country.   With their financial strength and my knowledge of their products we can create a financial plan for you that achieves your goals in securing your financial future and protecting your assets. </a:t>
            </a:r>
          </a:p>
          <a:p>
            <a:endParaRPr lang="en-US" sz="1400" dirty="0"/>
          </a:p>
          <a:p>
            <a:r>
              <a:rPr lang="en-US" sz="1400" dirty="0" smtClean="0"/>
              <a:t>I welcome the opportunity to serve you as your financial services professional. </a:t>
            </a:r>
          </a:p>
          <a:p>
            <a:endParaRPr lang="en-US" sz="1400" dirty="0"/>
          </a:p>
          <a:p>
            <a:endParaRPr lang="en-US" sz="1400" dirty="0" smtClean="0"/>
          </a:p>
          <a:p>
            <a:endParaRPr lang="en-US" sz="1400" dirty="0"/>
          </a:p>
          <a:p>
            <a:r>
              <a:rPr lang="en-US" sz="1400" dirty="0" smtClean="0"/>
              <a:t>William R. Brockman - LAH, P&amp;C, FP</a:t>
            </a:r>
          </a:p>
        </p:txBody>
      </p:sp>
    </p:spTree>
    <p:extLst>
      <p:ext uri="{BB962C8B-B14F-4D97-AF65-F5344CB8AC3E}">
        <p14:creationId xmlns:p14="http://schemas.microsoft.com/office/powerpoint/2010/main" val="41013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436" y="381000"/>
            <a:ext cx="2362200" cy="5486400"/>
          </a:xfrm>
        </p:spPr>
        <p:txBody>
          <a:bodyPr>
            <a:normAutofit fontScale="70000" lnSpcReduction="20000"/>
          </a:bodyPr>
          <a:lstStyle/>
          <a:p>
            <a:pPr marL="0" indent="0">
              <a:buNone/>
            </a:pPr>
            <a:r>
              <a:rPr lang="en-US" sz="3200" b="1" u="sng" dirty="0" smtClean="0"/>
              <a:t>Insurance and Financial Services </a:t>
            </a:r>
          </a:p>
          <a:p>
            <a:r>
              <a:rPr lang="en-US" dirty="0"/>
              <a:t>Life</a:t>
            </a:r>
          </a:p>
          <a:p>
            <a:r>
              <a:rPr lang="en-US" dirty="0"/>
              <a:t>Fixed &amp; Fixed Index Annuities</a:t>
            </a:r>
          </a:p>
          <a:p>
            <a:r>
              <a:rPr lang="en-US" dirty="0" smtClean="0"/>
              <a:t>Health</a:t>
            </a:r>
            <a:endParaRPr lang="en-US" dirty="0"/>
          </a:p>
          <a:p>
            <a:r>
              <a:rPr lang="en-US" dirty="0"/>
              <a:t>Auto</a:t>
            </a:r>
          </a:p>
          <a:p>
            <a:r>
              <a:rPr lang="en-US" dirty="0"/>
              <a:t>Home</a:t>
            </a:r>
          </a:p>
          <a:p>
            <a:r>
              <a:rPr lang="en-US" dirty="0"/>
              <a:t>Long-term Care</a:t>
            </a:r>
          </a:p>
          <a:p>
            <a:r>
              <a:rPr lang="en-US" dirty="0"/>
              <a:t>Indemnity</a:t>
            </a:r>
          </a:p>
          <a:p>
            <a:r>
              <a:rPr lang="en-US" sz="2300" dirty="0" smtClean="0"/>
              <a:t>Accident </a:t>
            </a:r>
            <a:endParaRPr lang="en-US" sz="2300" dirty="0"/>
          </a:p>
          <a:p>
            <a:r>
              <a:rPr lang="en-US" dirty="0"/>
              <a:t>Property</a:t>
            </a:r>
          </a:p>
          <a:p>
            <a:r>
              <a:rPr lang="en-US" dirty="0"/>
              <a:t>Casualty</a:t>
            </a:r>
          </a:p>
          <a:p>
            <a:r>
              <a:rPr lang="en-US" dirty="0"/>
              <a:t>Key Personnel</a:t>
            </a:r>
          </a:p>
          <a:p>
            <a:r>
              <a:rPr lang="en-US" dirty="0"/>
              <a:t>Cross Purchase</a:t>
            </a:r>
          </a:p>
          <a:p>
            <a:r>
              <a:rPr lang="en-US" dirty="0"/>
              <a:t>Partner buyout</a:t>
            </a:r>
          </a:p>
          <a:p>
            <a:r>
              <a:rPr lang="en-US" dirty="0"/>
              <a:t>Individual</a:t>
            </a:r>
          </a:p>
          <a:p>
            <a:r>
              <a:rPr lang="en-US" dirty="0"/>
              <a:t>Group</a:t>
            </a:r>
          </a:p>
          <a:p>
            <a:pPr marL="0" indent="0">
              <a:buNone/>
            </a:pPr>
            <a:endParaRPr lang="en-US" dirty="0"/>
          </a:p>
        </p:txBody>
      </p:sp>
      <p:sp>
        <p:nvSpPr>
          <p:cNvPr id="4" name="Content Placeholder 2"/>
          <p:cNvSpPr txBox="1">
            <a:spLocks/>
          </p:cNvSpPr>
          <p:nvPr/>
        </p:nvSpPr>
        <p:spPr>
          <a:xfrm>
            <a:off x="3048000" y="990600"/>
            <a:ext cx="2310245" cy="4038600"/>
          </a:xfrm>
          <a:prstGeom prst="rect">
            <a:avLst/>
          </a:prstGeom>
        </p:spPr>
        <p:txBody>
          <a:bodyPr vert="horz" lIns="91440" tIns="45720" rIns="91440" bIns="45720" rtlCol="0" anchor="ctr" anchorCtr="0">
            <a:normAutofit fontScale="85000" lnSpcReduction="1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buFont typeface="Arial" pitchFamily="34" charset="0"/>
              <a:buNone/>
            </a:pPr>
            <a:r>
              <a:rPr lang="en-US" sz="2600" b="1" u="sng" dirty="0" smtClean="0"/>
              <a:t>Business Services </a:t>
            </a:r>
          </a:p>
          <a:p>
            <a:r>
              <a:rPr lang="en-US" sz="2000" dirty="0"/>
              <a:t>Credit Card Processing</a:t>
            </a:r>
          </a:p>
          <a:p>
            <a:r>
              <a:rPr lang="en-US" sz="2000" dirty="0"/>
              <a:t>Debit Card Processing</a:t>
            </a:r>
          </a:p>
          <a:p>
            <a:r>
              <a:rPr lang="en-US" sz="2000" dirty="0"/>
              <a:t>Electronic Funds Transfer (EFT)</a:t>
            </a:r>
          </a:p>
          <a:p>
            <a:r>
              <a:rPr lang="en-US" sz="2000" dirty="0"/>
              <a:t>Check Care</a:t>
            </a:r>
          </a:p>
          <a:p>
            <a:r>
              <a:rPr lang="en-US" sz="2000" dirty="0"/>
              <a:t>Leasing</a:t>
            </a:r>
          </a:p>
          <a:p>
            <a:r>
              <a:rPr lang="en-US" sz="2000" dirty="0"/>
              <a:t>Equipment</a:t>
            </a:r>
          </a:p>
          <a:p>
            <a:r>
              <a:rPr lang="en-US" sz="2000" dirty="0"/>
              <a:t>ATM </a:t>
            </a:r>
            <a:r>
              <a:rPr lang="en-US" sz="2000" dirty="0" smtClean="0"/>
              <a:t>Machines</a:t>
            </a:r>
          </a:p>
          <a:p>
            <a:r>
              <a:rPr lang="en-US" sz="2000" dirty="0" smtClean="0"/>
              <a:t>Medical Malpractice Insurance</a:t>
            </a:r>
            <a:endParaRPr lang="en-US" sz="2000" dirty="0"/>
          </a:p>
          <a:p>
            <a:endParaRPr lang="en-US" dirty="0" smtClean="0"/>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5486399" y="914400"/>
            <a:ext cx="2310245" cy="4038600"/>
          </a:xfrm>
          <a:prstGeom prst="rect">
            <a:avLst/>
          </a:prstGeom>
        </p:spPr>
        <p:txBody>
          <a:bodyPr vert="horz" lIns="91440" tIns="45720" rIns="91440" bIns="45720" rtlCol="0" anchor="ctr" anchorCtr="0">
            <a:normAutofit fontScale="70000" lnSpcReduction="2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buFont typeface="Arial" pitchFamily="34" charset="0"/>
              <a:buNone/>
            </a:pPr>
            <a:r>
              <a:rPr lang="en-US" sz="2600" b="1" u="sng" dirty="0" smtClean="0"/>
              <a:t>Additional Services</a:t>
            </a:r>
          </a:p>
          <a:p>
            <a:r>
              <a:rPr lang="en-US" dirty="0"/>
              <a:t>Social Security Maximization Analysis</a:t>
            </a:r>
          </a:p>
          <a:p>
            <a:r>
              <a:rPr lang="en-US" dirty="0" smtClean="0"/>
              <a:t>Custom </a:t>
            </a:r>
            <a:r>
              <a:rPr lang="en-US" dirty="0"/>
              <a:t>Annuity Review</a:t>
            </a:r>
          </a:p>
          <a:p>
            <a:r>
              <a:rPr lang="en-US" dirty="0"/>
              <a:t>Custom Life Insurance Review </a:t>
            </a:r>
            <a:endParaRPr lang="en-US" dirty="0" smtClean="0"/>
          </a:p>
          <a:p>
            <a:r>
              <a:rPr lang="en-US" dirty="0" smtClean="0"/>
              <a:t>Color of Money Analysis </a:t>
            </a:r>
            <a:endParaRPr lang="en-US" dirty="0"/>
          </a:p>
          <a:p>
            <a:r>
              <a:rPr lang="en-US" dirty="0" smtClean="0"/>
              <a:t>Tax Preparation</a:t>
            </a:r>
          </a:p>
          <a:p>
            <a:r>
              <a:rPr lang="en-US" dirty="0" smtClean="0"/>
              <a:t>2</a:t>
            </a:r>
            <a:r>
              <a:rPr lang="en-US" baseline="30000" dirty="0" smtClean="0"/>
              <a:t>nd</a:t>
            </a:r>
            <a:r>
              <a:rPr lang="en-US" dirty="0" smtClean="0"/>
              <a:t> Opinion Income Tax Review</a:t>
            </a:r>
          </a:p>
          <a:p>
            <a:r>
              <a:rPr lang="en-US" dirty="0" smtClean="0"/>
              <a:t>Roth Conversion Analysis</a:t>
            </a:r>
          </a:p>
          <a:p>
            <a:pPr marL="0" indent="0">
              <a:buNone/>
            </a:pPr>
            <a:endParaRPr lang="en-US" dirty="0"/>
          </a:p>
        </p:txBody>
      </p:sp>
    </p:spTree>
    <p:extLst>
      <p:ext uri="{BB962C8B-B14F-4D97-AF65-F5344CB8AC3E}">
        <p14:creationId xmlns:p14="http://schemas.microsoft.com/office/powerpoint/2010/main" val="263962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Social Security Solutions </a:t>
            </a:r>
            <a:endParaRPr lang="en-US" dirty="0">
              <a:solidFill>
                <a:srgbClr val="002060"/>
              </a:solidFill>
            </a:endParaRPr>
          </a:p>
        </p:txBody>
      </p:sp>
      <p:sp>
        <p:nvSpPr>
          <p:cNvPr id="3" name="Content Placeholder 2"/>
          <p:cNvSpPr>
            <a:spLocks noGrp="1"/>
          </p:cNvSpPr>
          <p:nvPr>
            <p:ph idx="1"/>
          </p:nvPr>
        </p:nvSpPr>
        <p:spPr>
          <a:xfrm>
            <a:off x="762000" y="20782"/>
            <a:ext cx="7543800" cy="3886200"/>
          </a:xfrm>
        </p:spPr>
        <p:txBody>
          <a:bodyPr>
            <a:normAutofit/>
          </a:bodyPr>
          <a:lstStyle/>
          <a:p>
            <a:endParaRPr lang="en-US" dirty="0"/>
          </a:p>
          <a:p>
            <a:r>
              <a:rPr lang="en-US" dirty="0"/>
              <a:t> </a:t>
            </a:r>
            <a:r>
              <a:rPr lang="en-US" sz="1900" dirty="0"/>
              <a:t>Last year, more than 60 million Americans received over $727 billion in Social Security benefits. The average monthly benefit for retired workers is roughly $1,229 per month. Most of those people don’t realize their monthly income could have been substantially higher if they delayed beginning their Social Security, even by one year. </a:t>
            </a:r>
          </a:p>
          <a:p>
            <a:r>
              <a:rPr lang="en-US" sz="1900" dirty="0"/>
              <a:t>The “Social Security Solutions” </a:t>
            </a:r>
            <a:r>
              <a:rPr lang="en-US" sz="1900" dirty="0" smtClean="0"/>
              <a:t>system will help </a:t>
            </a:r>
            <a:r>
              <a:rPr lang="en-US" sz="1900" dirty="0"/>
              <a:t>you </a:t>
            </a:r>
            <a:r>
              <a:rPr lang="en-US" sz="1900" dirty="0" smtClean="0"/>
              <a:t>find the exact date in which you should file to maximize your Social Security distributions </a:t>
            </a:r>
            <a:r>
              <a:rPr lang="en-US" sz="1900" dirty="0"/>
              <a:t>and create a personalized retirement income plan to </a:t>
            </a:r>
            <a:r>
              <a:rPr lang="en-US" sz="1900" dirty="0" smtClean="0"/>
              <a:t>receive </a:t>
            </a:r>
            <a:r>
              <a:rPr lang="en-US" sz="1900" dirty="0"/>
              <a:t>enough income to continue living comfortably in retirement.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112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Custom </a:t>
            </a:r>
            <a:r>
              <a:rPr lang="en-US" b="1" dirty="0">
                <a:solidFill>
                  <a:srgbClr val="002060"/>
                </a:solidFill>
              </a:rPr>
              <a:t>Annuity Policy Review </a:t>
            </a:r>
            <a:endParaRPr lang="en-US" dirty="0">
              <a:solidFill>
                <a:srgbClr val="002060"/>
              </a:solidFill>
            </a:endParaRPr>
          </a:p>
        </p:txBody>
      </p:sp>
      <p:sp>
        <p:nvSpPr>
          <p:cNvPr id="3" name="Content Placeholder 2"/>
          <p:cNvSpPr>
            <a:spLocks noGrp="1"/>
          </p:cNvSpPr>
          <p:nvPr>
            <p:ph idx="1"/>
          </p:nvPr>
        </p:nvSpPr>
        <p:spPr>
          <a:xfrm>
            <a:off x="685800" y="381000"/>
            <a:ext cx="7543800" cy="3886200"/>
          </a:xfrm>
        </p:spPr>
        <p:txBody>
          <a:bodyPr>
            <a:normAutofit fontScale="70000" lnSpcReduction="20000"/>
          </a:bodyPr>
          <a:lstStyle/>
          <a:p>
            <a:endParaRPr lang="en-US" dirty="0"/>
          </a:p>
          <a:p>
            <a:r>
              <a:rPr lang="en-US" dirty="0"/>
              <a:t> Every financial tool </a:t>
            </a:r>
            <a:r>
              <a:rPr lang="en-US" dirty="0" smtClean="0"/>
              <a:t>you have </a:t>
            </a:r>
            <a:r>
              <a:rPr lang="en-US" dirty="0"/>
              <a:t>… </a:t>
            </a:r>
          </a:p>
          <a:p>
            <a:pPr marL="0" indent="0">
              <a:buNone/>
            </a:pPr>
            <a:r>
              <a:rPr lang="en-US" dirty="0" smtClean="0"/>
              <a:t>	• </a:t>
            </a:r>
            <a:r>
              <a:rPr lang="en-US" dirty="0"/>
              <a:t>Had a purpose </a:t>
            </a:r>
          </a:p>
          <a:p>
            <a:pPr marL="0" indent="0">
              <a:buNone/>
            </a:pPr>
            <a:r>
              <a:rPr lang="en-US" dirty="0" smtClean="0"/>
              <a:t>	• </a:t>
            </a:r>
            <a:r>
              <a:rPr lang="en-US" dirty="0"/>
              <a:t>Solved a need </a:t>
            </a:r>
          </a:p>
          <a:p>
            <a:pPr marL="0" indent="0">
              <a:buNone/>
            </a:pPr>
            <a:r>
              <a:rPr lang="en-US" dirty="0" smtClean="0"/>
              <a:t>	• </a:t>
            </a:r>
            <a:r>
              <a:rPr lang="en-US" dirty="0"/>
              <a:t>Seemed like the best option … At the time. </a:t>
            </a:r>
          </a:p>
          <a:p>
            <a:r>
              <a:rPr lang="en-US" dirty="0"/>
              <a:t>Your </a:t>
            </a:r>
            <a:r>
              <a:rPr lang="en-US" dirty="0" smtClean="0"/>
              <a:t>may </a:t>
            </a:r>
            <a:r>
              <a:rPr lang="en-US" dirty="0"/>
              <a:t>own assets that are under-performing, overly volatile or designed for a need </a:t>
            </a:r>
            <a:r>
              <a:rPr lang="en-US" dirty="0" smtClean="0"/>
              <a:t>you </a:t>
            </a:r>
            <a:r>
              <a:rPr lang="en-US" dirty="0"/>
              <a:t>no longer have. There is no time like the present for </a:t>
            </a:r>
            <a:r>
              <a:rPr lang="en-US" dirty="0" smtClean="0"/>
              <a:t>you to </a:t>
            </a:r>
            <a:r>
              <a:rPr lang="en-US" dirty="0"/>
              <a:t>re-visit past decisions and improve </a:t>
            </a:r>
            <a:r>
              <a:rPr lang="en-US" dirty="0" smtClean="0"/>
              <a:t>your </a:t>
            </a:r>
            <a:r>
              <a:rPr lang="en-US" dirty="0"/>
              <a:t>retirement! </a:t>
            </a:r>
          </a:p>
          <a:p>
            <a:r>
              <a:rPr lang="en-US" dirty="0"/>
              <a:t>The Custom Annuity Policy Review is specifically designed to address the needs of variable annuity (VA) policy owners. All you need to do is send in </a:t>
            </a:r>
            <a:r>
              <a:rPr lang="en-US" dirty="0" smtClean="0"/>
              <a:t>your statements </a:t>
            </a:r>
            <a:r>
              <a:rPr lang="en-US" dirty="0"/>
              <a:t>from your </a:t>
            </a:r>
            <a:r>
              <a:rPr lang="en-US" dirty="0" smtClean="0"/>
              <a:t>VAs</a:t>
            </a:r>
            <a:r>
              <a:rPr lang="en-US" dirty="0"/>
              <a:t>, and we do the rest! The Custom Annuity Policy Review system clearly and plainly lays out the costs associated with </a:t>
            </a:r>
            <a:r>
              <a:rPr lang="en-US" dirty="0" smtClean="0"/>
              <a:t>VA’s so that you </a:t>
            </a:r>
            <a:r>
              <a:rPr lang="en-US" dirty="0" smtClean="0"/>
              <a:t>will know that </a:t>
            </a:r>
            <a:r>
              <a:rPr lang="en-US" dirty="0" smtClean="0"/>
              <a:t>there are better, less costly product options out there that will address </a:t>
            </a:r>
            <a:r>
              <a:rPr lang="en-US" dirty="0" smtClean="0"/>
              <a:t>your </a:t>
            </a:r>
            <a:r>
              <a:rPr lang="en-US" dirty="0" smtClean="0"/>
              <a:t>needs more properly. </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442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Custom </a:t>
            </a:r>
            <a:r>
              <a:rPr lang="en-US" b="1" dirty="0">
                <a:solidFill>
                  <a:srgbClr val="002060"/>
                </a:solidFill>
              </a:rPr>
              <a:t>Life Policy Review </a:t>
            </a:r>
            <a:endParaRPr lang="en-US" dirty="0">
              <a:solidFill>
                <a:srgbClr val="002060"/>
              </a:solidFill>
            </a:endParaRPr>
          </a:p>
        </p:txBody>
      </p:sp>
      <p:sp>
        <p:nvSpPr>
          <p:cNvPr id="3" name="Content Placeholder 2"/>
          <p:cNvSpPr>
            <a:spLocks noGrp="1"/>
          </p:cNvSpPr>
          <p:nvPr>
            <p:ph idx="1"/>
          </p:nvPr>
        </p:nvSpPr>
        <p:spPr>
          <a:xfrm>
            <a:off x="762000" y="152400"/>
            <a:ext cx="7543800" cy="3886200"/>
          </a:xfrm>
        </p:spPr>
        <p:txBody>
          <a:bodyPr>
            <a:normAutofit fontScale="85000" lnSpcReduction="10000"/>
          </a:bodyPr>
          <a:lstStyle/>
          <a:p>
            <a:endParaRPr lang="en-US" dirty="0"/>
          </a:p>
          <a:p>
            <a:r>
              <a:rPr lang="en-US" dirty="0"/>
              <a:t> Life insurance is one thing that has actually gotten cheaper - and better - over the past few years. The “Custom Life Policy Review” </a:t>
            </a:r>
            <a:r>
              <a:rPr lang="en-US" dirty="0" smtClean="0"/>
              <a:t>system </a:t>
            </a:r>
            <a:r>
              <a:rPr lang="en-US" dirty="0"/>
              <a:t>provides a comprehensive review of all </a:t>
            </a:r>
            <a:r>
              <a:rPr lang="en-US" dirty="0" smtClean="0"/>
              <a:t>your </a:t>
            </a:r>
            <a:r>
              <a:rPr lang="en-US" dirty="0"/>
              <a:t>life insurance needs or a quick analysis to see if you can save </a:t>
            </a:r>
            <a:r>
              <a:rPr lang="en-US" dirty="0" smtClean="0"/>
              <a:t>money </a:t>
            </a:r>
            <a:r>
              <a:rPr lang="en-US" dirty="0"/>
              <a:t>on premiums. Look for alternatives for lower premiums, analyze past policy performance and estimate future performance, or re-evaluate </a:t>
            </a:r>
            <a:r>
              <a:rPr lang="en-US" dirty="0" smtClean="0"/>
              <a:t>your </a:t>
            </a:r>
            <a:r>
              <a:rPr lang="en-US" dirty="0"/>
              <a:t>needs for life insurance. </a:t>
            </a:r>
            <a:endParaRPr lang="en-US" dirty="0" smtClean="0"/>
          </a:p>
          <a:p>
            <a:r>
              <a:rPr lang="en-US" dirty="0" smtClean="0"/>
              <a:t>The worst case scenario you will leave with piece of mind that you are in the most beneficial product out there – if not then we will provide you with alternatives that will more specifically address your long term life insurance and financial needs. </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048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r>
              <a:rPr lang="en-US" b="1" dirty="0">
                <a:solidFill>
                  <a:srgbClr val="002060"/>
                </a:solidFill>
              </a:rPr>
              <a:t>Color of Money </a:t>
            </a:r>
            <a:r>
              <a:rPr lang="en-US" b="1" dirty="0" smtClean="0">
                <a:solidFill>
                  <a:srgbClr val="002060"/>
                </a:solidFill>
              </a:rPr>
              <a:t>Analysis</a:t>
            </a:r>
            <a:endParaRPr lang="en-US" dirty="0">
              <a:solidFill>
                <a:srgbClr val="002060"/>
              </a:solidFill>
            </a:endParaRPr>
          </a:p>
        </p:txBody>
      </p:sp>
      <p:sp>
        <p:nvSpPr>
          <p:cNvPr id="3" name="Content Placeholder 2"/>
          <p:cNvSpPr>
            <a:spLocks noGrp="1"/>
          </p:cNvSpPr>
          <p:nvPr>
            <p:ph idx="1"/>
          </p:nvPr>
        </p:nvSpPr>
        <p:spPr>
          <a:xfrm>
            <a:off x="762000" y="381000"/>
            <a:ext cx="7543800" cy="3886200"/>
          </a:xfrm>
        </p:spPr>
        <p:txBody>
          <a:bodyPr/>
          <a:lstStyle/>
          <a:p>
            <a:endParaRPr lang="en-US" dirty="0"/>
          </a:p>
          <a:p>
            <a:r>
              <a:rPr lang="en-US" dirty="0"/>
              <a:t> Baby boomers are the largest demographic in history and are entering the retirement phase of their lives. </a:t>
            </a:r>
            <a:r>
              <a:rPr lang="en-US" dirty="0" smtClean="0"/>
              <a:t>You </a:t>
            </a:r>
            <a:r>
              <a:rPr lang="en-US" dirty="0"/>
              <a:t>need to start making serious decisions about the financial vehicles to utilize for </a:t>
            </a:r>
            <a:r>
              <a:rPr lang="en-US" dirty="0" smtClean="0"/>
              <a:t>your </a:t>
            </a:r>
            <a:r>
              <a:rPr lang="en-US" dirty="0"/>
              <a:t>hard-earned nest eggs. The “Color of Money</a:t>
            </a:r>
            <a:r>
              <a:rPr lang="en-US" dirty="0" smtClean="0"/>
              <a:t>” </a:t>
            </a:r>
            <a:r>
              <a:rPr lang="en-US" dirty="0"/>
              <a:t>system illustrates a simple way to break down the complex into Red </a:t>
            </a:r>
            <a:r>
              <a:rPr lang="en-US" dirty="0" smtClean="0"/>
              <a:t>Money (hope so)  </a:t>
            </a:r>
            <a:r>
              <a:rPr lang="en-US" dirty="0"/>
              <a:t>and Green </a:t>
            </a:r>
            <a:r>
              <a:rPr lang="en-US" dirty="0" smtClean="0"/>
              <a:t>Money (know so), </a:t>
            </a:r>
            <a:r>
              <a:rPr lang="en-US" dirty="0"/>
              <a:t>allowing </a:t>
            </a:r>
            <a:r>
              <a:rPr lang="en-US" dirty="0" smtClean="0"/>
              <a:t>you to find out and recognize what </a:t>
            </a:r>
            <a:r>
              <a:rPr lang="en-US" dirty="0"/>
              <a:t>products that best </a:t>
            </a:r>
            <a:r>
              <a:rPr lang="en-US" dirty="0" smtClean="0"/>
              <a:t>suit your immediate financial needs. </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828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solidFill>
                  <a:srgbClr val="002060"/>
                </a:solidFill>
              </a:rPr>
              <a:t>Tax </a:t>
            </a:r>
            <a:r>
              <a:rPr lang="en-US" b="1" dirty="0">
                <a:solidFill>
                  <a:srgbClr val="002060"/>
                </a:solidFill>
              </a:rPr>
              <a:t>Planning, Preparation and Filing </a:t>
            </a:r>
            <a:endParaRPr lang="en-US" dirty="0">
              <a:solidFill>
                <a:srgbClr val="002060"/>
              </a:solidFill>
            </a:endParaRPr>
          </a:p>
        </p:txBody>
      </p:sp>
      <p:sp>
        <p:nvSpPr>
          <p:cNvPr id="3" name="Content Placeholder 2"/>
          <p:cNvSpPr>
            <a:spLocks noGrp="1"/>
          </p:cNvSpPr>
          <p:nvPr>
            <p:ph idx="1"/>
          </p:nvPr>
        </p:nvSpPr>
        <p:spPr>
          <a:xfrm>
            <a:off x="762000" y="381000"/>
            <a:ext cx="7543800" cy="3886200"/>
          </a:xfrm>
        </p:spPr>
        <p:txBody>
          <a:bodyPr>
            <a:normAutofit lnSpcReduction="10000"/>
          </a:bodyPr>
          <a:lstStyle/>
          <a:p>
            <a:endParaRPr lang="en-US" dirty="0"/>
          </a:p>
          <a:p>
            <a:r>
              <a:rPr lang="en-US" dirty="0"/>
              <a:t> Over 144 million individual income tax returns were filed last year, and over half used a paid preparer. By </a:t>
            </a:r>
            <a:r>
              <a:rPr lang="en-US" dirty="0" smtClean="0"/>
              <a:t>taking advantage of our </a:t>
            </a:r>
            <a:r>
              <a:rPr lang="en-US" dirty="0"/>
              <a:t>tax preparation services, you will </a:t>
            </a:r>
            <a:r>
              <a:rPr lang="en-US" dirty="0" smtClean="0"/>
              <a:t>help structure your financial future with the one thing that we all sometimes neglect accounting for…TAXES. </a:t>
            </a:r>
          </a:p>
          <a:p>
            <a:endParaRPr lang="en-US" dirty="0"/>
          </a:p>
          <a:p>
            <a:r>
              <a:rPr lang="en-US" dirty="0" smtClean="0"/>
              <a:t>Let our team of CPA’s and tax professionals help you minimize your tax burden and set you on the course for financial success. </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6248400"/>
            <a:ext cx="2233612" cy="55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9756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241</TotalTime>
  <Words>930</Words>
  <Application>Microsoft Office PowerPoint</Application>
  <PresentationFormat>On-screen Show (4:3)</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NewsPrint</vt:lpstr>
      <vt:lpstr>  Brockman Insurance  Agency</vt:lpstr>
      <vt:lpstr> Sincerely,  William Brockman President   </vt:lpstr>
      <vt:lpstr>Personal BIO</vt:lpstr>
      <vt:lpstr>PowerPoint Presentation</vt:lpstr>
      <vt:lpstr> Social Security Solutions </vt:lpstr>
      <vt:lpstr> Custom Annuity Policy Review </vt:lpstr>
      <vt:lpstr> Custom Life Policy Review </vt:lpstr>
      <vt:lpstr>  Color of Money Analysis</vt:lpstr>
      <vt:lpstr> Tax Planning, Preparation and Filing </vt:lpstr>
      <vt:lpstr> Second Opinion Tax Review </vt:lpstr>
      <vt:lpstr> Roth Conversion  Analysis </vt:lpstr>
      <vt:lpstr>Brockman Insurance  Agency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Brockman Insurance  Agency</dc:title>
  <dc:creator>Aaron Forsman</dc:creator>
  <cp:lastModifiedBy>Aaron Forsman</cp:lastModifiedBy>
  <cp:revision>26</cp:revision>
  <dcterms:created xsi:type="dcterms:W3CDTF">2013-04-24T12:52:11Z</dcterms:created>
  <dcterms:modified xsi:type="dcterms:W3CDTF">2013-05-03T17:02:32Z</dcterms:modified>
</cp:coreProperties>
</file>